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82" r:id="rId4"/>
    <p:sldId id="259" r:id="rId5"/>
    <p:sldId id="260" r:id="rId6"/>
    <p:sldId id="262" r:id="rId7"/>
    <p:sldId id="284" r:id="rId8"/>
    <p:sldId id="285" r:id="rId9"/>
    <p:sldId id="268" r:id="rId10"/>
    <p:sldId id="263" r:id="rId11"/>
    <p:sldId id="264" r:id="rId12"/>
    <p:sldId id="312" r:id="rId13"/>
    <p:sldId id="269" r:id="rId14"/>
    <p:sldId id="276" r:id="rId15"/>
    <p:sldId id="307" r:id="rId16"/>
    <p:sldId id="308" r:id="rId17"/>
    <p:sldId id="272" r:id="rId18"/>
    <p:sldId id="266" r:id="rId19"/>
    <p:sldId id="288" r:id="rId20"/>
    <p:sldId id="290" r:id="rId21"/>
    <p:sldId id="279" r:id="rId22"/>
    <p:sldId id="289" r:id="rId23"/>
    <p:sldId id="291" r:id="rId24"/>
    <p:sldId id="309" r:id="rId25"/>
    <p:sldId id="277" r:id="rId26"/>
    <p:sldId id="302" r:id="rId27"/>
    <p:sldId id="301" r:id="rId28"/>
    <p:sldId id="296" r:id="rId29"/>
    <p:sldId id="297" r:id="rId30"/>
    <p:sldId id="306" r:id="rId31"/>
    <p:sldId id="310" r:id="rId32"/>
    <p:sldId id="311" r:id="rId33"/>
    <p:sldId id="304" r:id="rId34"/>
    <p:sldId id="300" r:id="rId35"/>
    <p:sldId id="305" r:id="rId36"/>
    <p:sldId id="313" r:id="rId37"/>
  </p:sldIdLst>
  <p:sldSz cx="9144000" cy="6858000" type="screen4x3"/>
  <p:notesSz cx="7315200" cy="96012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5"/>
        <p:sld r:id="rId34"/>
        <p:sld r:id="rId3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452E1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76667" autoAdjust="0"/>
  </p:normalViewPr>
  <p:slideViewPr>
    <p:cSldViewPr snapToObjects="1">
      <p:cViewPr varScale="1">
        <p:scale>
          <a:sx n="60" d="100"/>
          <a:sy n="6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122"/>
    </p:cViewPr>
  </p:sorterViewPr>
  <p:notesViewPr>
    <p:cSldViewPr snapToObjects="1">
      <p:cViewPr varScale="1">
        <p:scale>
          <a:sx n="85" d="100"/>
          <a:sy n="85" d="100"/>
        </p:scale>
        <p:origin x="-319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216106447085"/>
          <c:y val="4.1800791850171805E-2"/>
          <c:w val="0.85667838935529161"/>
          <c:h val="0.79926452128266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Larvae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0070C0" mc:Ignorable="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196.42857142857142</c:v>
                </c:pt>
                <c:pt idx="6">
                  <c:v>67.575757575757294</c:v>
                </c:pt>
                <c:pt idx="7">
                  <c:v>45.161290322580662</c:v>
                </c:pt>
                <c:pt idx="8">
                  <c:v>18.571428571428573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Nymphs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FFFF00" mc:Ignorable="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1.0256410256410255</c:v>
                </c:pt>
                <c:pt idx="2">
                  <c:v>10.789473684210499</c:v>
                </c:pt>
                <c:pt idx="3">
                  <c:v>83.291770573565884</c:v>
                </c:pt>
                <c:pt idx="4">
                  <c:v>346.20689655172413</c:v>
                </c:pt>
                <c:pt idx="5">
                  <c:v>103.57142857142841</c:v>
                </c:pt>
                <c:pt idx="6">
                  <c:v>83.333333333333258</c:v>
                </c:pt>
                <c:pt idx="7">
                  <c:v>48.709677419354826</c:v>
                </c:pt>
                <c:pt idx="8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0.81081081081081163</c:v>
                </c:pt>
                <c:pt idx="1">
                  <c:v>4.8717948717948723</c:v>
                </c:pt>
                <c:pt idx="2">
                  <c:v>8.9473684210525875</c:v>
                </c:pt>
                <c:pt idx="3">
                  <c:v>20.448877805486283</c:v>
                </c:pt>
                <c:pt idx="4">
                  <c:v>25.517241379310342</c:v>
                </c:pt>
                <c:pt idx="5">
                  <c:v>4.2857142857142874</c:v>
                </c:pt>
                <c:pt idx="6">
                  <c:v>0.30303030303030332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09056"/>
        <c:axId val="24379776"/>
      </c:barChart>
      <c:catAx>
        <c:axId val="2450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4379776"/>
        <c:crosses val="autoZero"/>
        <c:auto val="1"/>
        <c:lblAlgn val="ctr"/>
        <c:lblOffset val="100"/>
        <c:noMultiLvlLbl val="0"/>
      </c:catAx>
      <c:valAx>
        <c:axId val="24379776"/>
        <c:scaling>
          <c:orientation val="minMax"/>
          <c:max val="3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Ticks dragged per 1000</a:t>
                </a:r>
                <a:r>
                  <a:rPr lang="en-US" b="0" baseline="0" dirty="0" smtClean="0"/>
                  <a:t> meters</a:t>
                </a:r>
              </a:p>
            </c:rich>
          </c:tx>
          <c:layout>
            <c:manualLayout>
              <c:xMode val="edge"/>
              <c:yMode val="edge"/>
              <c:x val="0"/>
              <c:y val="7.93677964167525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0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8202387680364"/>
          <c:y val="0.13670862164956638"/>
          <c:w val="0.13404848566484087"/>
          <c:h val="0.196279527559055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02221597300353E-2"/>
          <c:y val="0.1092134186351706"/>
          <c:w val="0.90797279246344265"/>
          <c:h val="0.70393557250656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Tick Population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 Feeders</c:v>
                </c:pt>
                <c:pt idx="1">
                  <c:v>Current Scenario (7)</c:v>
                </c:pt>
                <c:pt idx="2">
                  <c:v>Scenario 1 (13)</c:v>
                </c:pt>
                <c:pt idx="3">
                  <c:v>Scenario 2 (24)</c:v>
                </c:pt>
                <c:pt idx="4">
                  <c:v>Residential Scenario 3 (7)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0.61000000000000065</c:v>
                </c:pt>
                <c:pt idx="2">
                  <c:v>0.47000000000000008</c:v>
                </c:pt>
                <c:pt idx="3">
                  <c:v>0.38000000000000056</c:v>
                </c:pt>
                <c:pt idx="4">
                  <c:v>0.18000000000000024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84128"/>
        <c:axId val="30385664"/>
      </c:barChart>
      <c:catAx>
        <c:axId val="3038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30385664"/>
        <c:crosses val="autoZero"/>
        <c:auto val="1"/>
        <c:lblAlgn val="ctr"/>
        <c:lblOffset val="100"/>
        <c:noMultiLvlLbl val="0"/>
      </c:catAx>
      <c:valAx>
        <c:axId val="303856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038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410901762279718"/>
          <c:y val="1.420398622047246E-3"/>
          <c:w val="0.29065288713910842"/>
          <c:h val="7.445085528102091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22031127688015"/>
          <c:y val="0.16351216359149195"/>
          <c:w val="0.83994727632730271"/>
          <c:h val="0.62642868335488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Feeder Maintenance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 Feeders</c:v>
                </c:pt>
                <c:pt idx="1">
                  <c:v>Current Scenario (7)</c:v>
                </c:pt>
                <c:pt idx="2">
                  <c:v>Scenario 1 (13)</c:v>
                </c:pt>
                <c:pt idx="3">
                  <c:v>Scenario 2 (24)</c:v>
                </c:pt>
                <c:pt idx="4">
                  <c:v>Residential Scenario 3 (7)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0</c:v>
                </c:pt>
                <c:pt idx="1">
                  <c:v>16000</c:v>
                </c:pt>
                <c:pt idx="2">
                  <c:v>26000</c:v>
                </c:pt>
                <c:pt idx="3">
                  <c:v>48000</c:v>
                </c:pt>
                <c:pt idx="4">
                  <c:v>14000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Ehrlichia Cost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 Feeders</c:v>
                </c:pt>
                <c:pt idx="1">
                  <c:v>Current Scenario (7)</c:v>
                </c:pt>
                <c:pt idx="2">
                  <c:v>Scenario 1 (13)</c:v>
                </c:pt>
                <c:pt idx="3">
                  <c:v>Scenario 2 (24)</c:v>
                </c:pt>
                <c:pt idx="4">
                  <c:v>Residential Scenario 3 (7)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100000</c:v>
                </c:pt>
                <c:pt idx="1">
                  <c:v>60000</c:v>
                </c:pt>
                <c:pt idx="2">
                  <c:v>50000</c:v>
                </c:pt>
                <c:pt idx="3">
                  <c:v>40000</c:v>
                </c:pt>
                <c:pt idx="4">
                  <c:v>21000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Cost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 Feeders</c:v>
                </c:pt>
                <c:pt idx="1">
                  <c:v>Current Scenario (7)</c:v>
                </c:pt>
                <c:pt idx="2">
                  <c:v>Scenario 1 (13)</c:v>
                </c:pt>
                <c:pt idx="3">
                  <c:v>Scenario 2 (24)</c:v>
                </c:pt>
                <c:pt idx="4">
                  <c:v>Residential Scenario 3 (7)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100000</c:v>
                </c:pt>
                <c:pt idx="1">
                  <c:v>76000</c:v>
                </c:pt>
                <c:pt idx="2">
                  <c:v>76000</c:v>
                </c:pt>
                <c:pt idx="3">
                  <c:v>88000</c:v>
                </c:pt>
                <c:pt idx="4">
                  <c:v>35000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63488"/>
        <c:axId val="30465024"/>
      </c:barChart>
      <c:catAx>
        <c:axId val="3046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30465024"/>
        <c:crosses val="autoZero"/>
        <c:auto val="1"/>
        <c:lblAlgn val="ctr"/>
        <c:lblOffset val="100"/>
        <c:noMultiLvlLbl val="0"/>
      </c:catAx>
      <c:valAx>
        <c:axId val="3046502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3046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22236036284941"/>
          <c:y val="4.2059209510575887E-2"/>
          <c:w val="0.72862878626658412"/>
          <c:h val="0.103797743565636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1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F64979-3FF2-462C-9085-C8BF5B3A4E67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2672E60-D685-42EE-868C-371CFFD30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FE6959-E3A4-471E-AB88-2938E9BA9139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7B0A66-E9A4-4085-A6DD-3B25A3429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Would</a:t>
            </a:r>
            <a:r>
              <a:rPr lang="en-US" baseline="0" dirty="0" smtClean="0"/>
              <a:t> like to acknowledge the other collaborators on this project… 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As you may recall from our midterm presentation….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ticks</a:t>
            </a:r>
            <a:r>
              <a:rPr lang="en-US" baseline="0" dirty="0" smtClean="0"/>
              <a:t> we studied for this project are Amblyomma americanum, Lone Star Ticks.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This tick is a vector for HME / Human Monocytic Ehrlichiosis, an infectious disease transmitted by ticks in Tennessee.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This disease is caused by the rickettsia, Ehrlichia chaffeensis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primary</a:t>
            </a:r>
            <a:r>
              <a:rPr lang="en-US" baseline="0" dirty="0" smtClean="0"/>
              <a:t> host for these ticks is the White Tail Deer.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We are concentrating on FFG community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 1993 there was an Ehrlichiosis outbreak in FFG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Female tick that has just deposited 5000 eggs.  The female tick will die after laying eggs.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TN is one</a:t>
            </a:r>
            <a:r>
              <a:rPr lang="en-US" baseline="0" dirty="0" smtClean="0"/>
              <a:t> of 3 highest states in US.  Hot spot.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Emerging disease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First</a:t>
            </a:r>
            <a:r>
              <a:rPr lang="en-US" baseline="0" dirty="0" smtClean="0"/>
              <a:t> case was not described until 1987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number of Ehrliciosis cases have been increasing ever since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Could be underreported.  Difficult to diagnose.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worst outbreak in US was in 1993 in FFG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Standaert SM, Dawson JE, Schaffner W, Childs JE, Biggie KL, Singleton J, Gerhardt RR, Knight ML, Hutcheson RH (1995). Ehrlichiosis in a Golf Oriented Retirement Community. New England Journal of Medicine; 333: 420-5.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FFG is a community</a:t>
            </a:r>
            <a:r>
              <a:rPr lang="en-US" baseline="0" dirty="0" smtClean="0"/>
              <a:t> of approximately 6000 people, located north of Crossville and I-40.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community is bounded by the 80,000 acre Catoosa Wildlife Management area on the north.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Carved out of woods.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Put elderly golfers</a:t>
            </a:r>
            <a:r>
              <a:rPr lang="en-US" baseline="0" dirty="0" smtClean="0"/>
              <a:t> in tick habitat.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Predominantly elderly residents. 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Attack rates were 100 times higher than the national average.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Study published in New England Journal of Medicine.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Hit ball off fairway &amp; go into woods to retrieve ball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15,000 acre golf-oriented retirement community</a:t>
            </a:r>
          </a:p>
          <a:p>
            <a:r>
              <a:rPr lang="en-US" dirty="0" smtClean="0"/>
              <a:t>Fenceless northern border with 80,000 acre wildlife management area</a:t>
            </a:r>
          </a:p>
          <a:p>
            <a:r>
              <a:rPr lang="en-US" dirty="0" smtClean="0"/>
              <a:t>3000 permanent residents</a:t>
            </a:r>
          </a:p>
          <a:p>
            <a:r>
              <a:rPr lang="en-US" dirty="0" smtClean="0"/>
              <a:t>National average, 3 to 5 cases per 100,000 </a:t>
            </a:r>
          </a:p>
          <a:p>
            <a:r>
              <a:rPr lang="en-US" dirty="0" smtClean="0"/>
              <a:t>FFG, 330 cases per 100,000</a:t>
            </a:r>
          </a:p>
          <a:p>
            <a:r>
              <a:rPr lang="en-US" dirty="0" smtClean="0"/>
              <a:t>3.7 increased risk if retrieve ball from rough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FFG Data – collected by Graham</a:t>
            </a:r>
            <a:r>
              <a:rPr lang="en-US" baseline="0" dirty="0" smtClean="0"/>
              <a:t> Hickling &amp;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Represents questing stages collected in the field.  Unfed Questing stages will be collected. 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Shows</a:t>
            </a:r>
            <a:r>
              <a:rPr lang="en-US" baseline="0" dirty="0" smtClean="0"/>
              <a:t> a seasonal shift</a:t>
            </a:r>
          </a:p>
          <a:p>
            <a:pPr marL="241653" indent="-241653">
              <a:buFont typeface="+mj-lt"/>
              <a:buAutoNum type="arabicPeriod"/>
            </a:pPr>
            <a:r>
              <a:rPr lang="en-US" dirty="0" smtClean="0"/>
              <a:t>Eggs are laid in the spring by fed adults.  </a:t>
            </a:r>
          </a:p>
          <a:p>
            <a:pPr marL="241653" indent="-241653">
              <a:buFont typeface="+mj-lt"/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eggs hatch into unfed larva.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The larva finds the first host, takes a blood meal &amp; is then a fed larva.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The larva molts by late summer into an unfed nymph.  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The unfed nymph overwinters in the leaf litter and re-emerges in spring.  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The nymph finds the second host, takes a blood meal &amp; is then a fed nymph.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The nymph molts into an unfed adult.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The unfed adult overwinters in the leaf litter and re-emerges in spring.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 smtClean="0"/>
              <a:t>The adult tick finds the third host, takes a blood meal, mates, lays eggs and dies.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Say</a:t>
            </a:r>
            <a:r>
              <a:rPr lang="en-US" baseline="0" dirty="0" smtClean="0"/>
              <a:t> that adults die after the eggs are laid.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No disease in model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Disease risk is assumed to be correlated with tick numbers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Monthly time step starts in 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 from</a:t>
            </a:r>
            <a:r>
              <a:rPr lang="en-US" baseline="0" dirty="0" smtClean="0"/>
              <a:t> article by Haile &amp; Mount called…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Average temperature &amp; humidity for FFG…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going to talk about…</a:t>
            </a:r>
          </a:p>
          <a:p>
            <a:endParaRPr lang="en-US" dirty="0" smtClean="0"/>
          </a:p>
          <a:p>
            <a:r>
              <a:rPr lang="en-US" dirty="0" smtClean="0"/>
              <a:t>Goals, Tick,</a:t>
            </a:r>
            <a:r>
              <a:rPr lang="en-US" baseline="0" dirty="0" smtClean="0"/>
              <a:t> disease,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</a:t>
            </a:r>
          </a:p>
          <a:p>
            <a:endParaRPr lang="en-US" dirty="0" smtClean="0"/>
          </a:p>
          <a:p>
            <a:r>
              <a:rPr lang="en-US" dirty="0" smtClean="0"/>
              <a:t>Initial Conditions:</a:t>
            </a:r>
          </a:p>
          <a:p>
            <a:pPr lvl="1"/>
            <a:r>
              <a:rPr lang="en-US" dirty="0" smtClean="0"/>
              <a:t>Less if the area is residential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Tics</a:t>
            </a:r>
            <a:r>
              <a:rPr lang="en-US" baseline="0" dirty="0" smtClean="0"/>
              <a:t> – density units, Ticks per square kilometer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.85 = molting survival</a:t>
            </a:r>
          </a:p>
          <a:p>
            <a:r>
              <a:rPr lang="en-US" dirty="0" smtClean="0"/>
              <a:t>(1-.14) = mortality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eggs spike at the beginning of each year.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larva, nymphs &amp; adults come out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eggs do not hatch they die.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the number</a:t>
            </a:r>
            <a:r>
              <a:rPr lang="en-US" baseline="0" dirty="0" smtClean="0"/>
              <a:t> of ticks</a:t>
            </a:r>
          </a:p>
          <a:p>
            <a:r>
              <a:rPr lang="en-US" baseline="0" dirty="0" smtClean="0"/>
              <a:t>Economic component – another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d</a:t>
            </a:r>
            <a:r>
              <a:rPr lang="en-US" dirty="0" smtClean="0"/>
              <a:t>ot for feeder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locations…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How the feeders affect tick</a:t>
            </a:r>
            <a:r>
              <a:rPr lang="en-US" baseline="0" dirty="0" smtClean="0"/>
              <a:t> abundance</a:t>
            </a:r>
          </a:p>
          <a:p>
            <a:pPr defTabSz="966612">
              <a:defRPr/>
            </a:pPr>
            <a:r>
              <a:rPr lang="en-US" dirty="0" smtClean="0"/>
              <a:t>The inner buffer zone  is 1 km in  diameter and has a 95% tick mortality.  The outer buffer zone is 2 km in diameter and has a 50% tick mortality.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0.01 decimal degree</a:t>
            </a:r>
            <a:r>
              <a:rPr lang="en-US" baseline="0" dirty="0" smtClean="0"/>
              <a:t> grid (36-arc-second)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Approximately 1.1 km square grid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0 = no feeder in area (no reduction)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 = Feeder in adjacent square (50% reduction)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 =  feeder in area)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(95% reduction)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d</a:t>
            </a:r>
            <a:r>
              <a:rPr lang="en-US" dirty="0" smtClean="0"/>
              <a:t>ot for feeder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AIM: Choose feeder layout to minimize the expected total cost of disease cases plus the feeder program</a:t>
            </a:r>
          </a:p>
          <a:p>
            <a:pPr lvl="1"/>
            <a:r>
              <a:rPr lang="en-US" dirty="0" smtClean="0"/>
              <a:t>Ehrlichia Treatment = $10,000/case</a:t>
            </a:r>
          </a:p>
          <a:p>
            <a:pPr lvl="1"/>
            <a:r>
              <a:rPr lang="en-US" dirty="0" smtClean="0"/>
              <a:t>Feeder Maintenance = $2,000/year</a:t>
            </a:r>
          </a:p>
          <a:p>
            <a:pPr>
              <a:buNone/>
            </a:pPr>
            <a:endParaRPr lang="en-US" i="1" dirty="0" smtClean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Example:  if 12 feeders reduced ticks by 40% then: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(Base number of cases is 10 per year)</a:t>
            </a:r>
          </a:p>
          <a:p>
            <a:pPr>
              <a:buNone/>
            </a:pPr>
            <a:endParaRPr lang="en-US" dirty="0" smtClean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TOTAL COST 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=   (6 cases x $10,000)  +    (12 feeders x $2000)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                        =     $60,000 disease     + $24,000 feeders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                        =    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$84,000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LST tick</a:t>
            </a:r>
            <a:r>
              <a:rPr lang="en-US" baseline="0" dirty="0" smtClean="0"/>
              <a:t>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…our group had first hand experience with aggressive ticks when we were bombarded by ticks at FFG.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Feeders</a:t>
            </a:r>
          </a:p>
          <a:p>
            <a:pPr lvl="1"/>
            <a:r>
              <a:rPr lang="en-US" dirty="0" smtClean="0"/>
              <a:t>39% reduction</a:t>
            </a:r>
          </a:p>
          <a:p>
            <a:r>
              <a:rPr lang="en-US" dirty="0" smtClean="0"/>
              <a:t>13 Feeders</a:t>
            </a:r>
          </a:p>
          <a:p>
            <a:pPr lvl="1"/>
            <a:r>
              <a:rPr lang="en-US" dirty="0" smtClean="0"/>
              <a:t>53% reduction</a:t>
            </a:r>
          </a:p>
          <a:p>
            <a:r>
              <a:rPr lang="en-US" dirty="0" smtClean="0"/>
              <a:t>24 Feeders</a:t>
            </a:r>
          </a:p>
          <a:p>
            <a:pPr lvl="1"/>
            <a:r>
              <a:rPr lang="en-US" dirty="0" smtClean="0"/>
              <a:t>62%</a:t>
            </a:r>
          </a:p>
          <a:p>
            <a:r>
              <a:rPr lang="en-US" dirty="0" smtClean="0"/>
              <a:t>Placing a 7 Feeders in Developed/Inhabited area saw a 82% reduction of the tick population in FFG.</a:t>
            </a:r>
          </a:p>
          <a:p>
            <a:endParaRPr lang="en-US" dirty="0" smtClean="0"/>
          </a:p>
          <a:p>
            <a:r>
              <a:rPr lang="en-US" dirty="0" smtClean="0"/>
              <a:t>Of these 4 scenarios,</a:t>
            </a:r>
            <a:r>
              <a:rPr lang="en-US" baseline="0" dirty="0" smtClean="0"/>
              <a:t> we considered…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Feeders</a:t>
            </a:r>
          </a:p>
          <a:p>
            <a:pPr lvl="1"/>
            <a:r>
              <a:rPr lang="en-US" dirty="0" smtClean="0"/>
              <a:t>8 * $2,000.00 = $16,000.00</a:t>
            </a:r>
          </a:p>
          <a:p>
            <a:pPr lvl="1"/>
            <a:r>
              <a:rPr lang="en-US" dirty="0" smtClean="0"/>
              <a:t>6 cases * $10,000.00 = $60,000.00</a:t>
            </a:r>
          </a:p>
          <a:p>
            <a:pPr lvl="1"/>
            <a:r>
              <a:rPr lang="en-US" dirty="0" smtClean="0"/>
              <a:t>Total Cost = $86,000.00</a:t>
            </a:r>
          </a:p>
          <a:p>
            <a:r>
              <a:rPr lang="en-US" dirty="0" smtClean="0"/>
              <a:t>13 Feeders =&gt; Best Choice!</a:t>
            </a:r>
          </a:p>
          <a:p>
            <a:pPr lvl="1"/>
            <a:r>
              <a:rPr lang="en-US" dirty="0" smtClean="0"/>
              <a:t>13 * $2,000.00 = $26,000 .00</a:t>
            </a:r>
          </a:p>
          <a:p>
            <a:pPr lvl="1"/>
            <a:r>
              <a:rPr lang="en-US" dirty="0" smtClean="0"/>
              <a:t>5 cases* $10,000.00 = $50,000.00</a:t>
            </a:r>
          </a:p>
          <a:p>
            <a:pPr lvl="1"/>
            <a:r>
              <a:rPr lang="en-US" dirty="0" smtClean="0"/>
              <a:t>Total Cost = $76,000.00</a:t>
            </a:r>
          </a:p>
          <a:p>
            <a:r>
              <a:rPr lang="en-US" dirty="0" smtClean="0"/>
              <a:t>24 Feeders</a:t>
            </a:r>
          </a:p>
          <a:p>
            <a:pPr lvl="1"/>
            <a:r>
              <a:rPr lang="en-US" dirty="0" smtClean="0"/>
              <a:t>24 * $2,000.00 = $48,000.00</a:t>
            </a:r>
          </a:p>
          <a:p>
            <a:pPr lvl="1"/>
            <a:r>
              <a:rPr lang="en-US" dirty="0" smtClean="0"/>
              <a:t>4 cases * $ 10,000.00 = $40,000.00</a:t>
            </a:r>
          </a:p>
          <a:p>
            <a:pPr lvl="1"/>
            <a:r>
              <a:rPr lang="en-US" dirty="0" smtClean="0"/>
              <a:t>Total Cost = $88,000.00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goals are to…</a:t>
            </a:r>
          </a:p>
          <a:p>
            <a:endParaRPr lang="en-US" dirty="0" smtClean="0"/>
          </a:p>
          <a:p>
            <a:r>
              <a:rPr lang="en-US" dirty="0" smtClean="0"/>
              <a:t>Temporal</a:t>
            </a:r>
            <a:r>
              <a:rPr lang="en-US" baseline="0" dirty="0" smtClean="0"/>
              <a:t> – Discrete time model of ticks in FFG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Spatial-Temporal – Model for cost-effective 4-poster arrangement</a:t>
            </a:r>
          </a:p>
          <a:p>
            <a:endParaRPr lang="en-US" baseline="0" dirty="0" smtClean="0"/>
          </a:p>
          <a:p>
            <a:pPr>
              <a:buNone/>
            </a:pPr>
            <a:r>
              <a:rPr lang="en-US" b="1" dirty="0" smtClean="0"/>
              <a:t>AIM: Choose feeder layout to minimize the expected total cost of disease cases plus the feeder program</a:t>
            </a:r>
          </a:p>
          <a:p>
            <a:pPr lvl="1"/>
            <a:r>
              <a:rPr lang="en-US" dirty="0" smtClean="0"/>
              <a:t>Ehrlichia Treatment = $10,000/case</a:t>
            </a:r>
          </a:p>
          <a:p>
            <a:pPr lvl="1"/>
            <a:r>
              <a:rPr lang="en-US" dirty="0" smtClean="0"/>
              <a:t>Feeder Maintenance = $2,000/year</a:t>
            </a:r>
          </a:p>
          <a:p>
            <a:pPr>
              <a:buNone/>
            </a:pPr>
            <a:endParaRPr lang="en-US" i="1" dirty="0" smtClean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Example:  if 12 feeders reduced ticks by 40% then: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(Base number of cases is 10 per year)</a:t>
            </a:r>
          </a:p>
          <a:p>
            <a:pPr>
              <a:buNone/>
            </a:pPr>
            <a:endParaRPr lang="en-US" dirty="0" smtClean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TOTAL COST 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=   (6 cases x $10,000)  +    (12 feeders x $2000)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                        =     $60,000 disease     + $24,000 feeders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                        =    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$84,000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key features are…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Ticks</a:t>
            </a:r>
            <a:r>
              <a:rPr lang="en-US" baseline="0" dirty="0" smtClean="0"/>
              <a:t> are abundant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Deer is the natural, preferred host of all three tick stages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deer remain </a:t>
            </a:r>
            <a:r>
              <a:rPr lang="en-US" b="0" baseline="0" dirty="0" smtClean="0"/>
              <a:t>bacteremic, i.e., bacteria is circulating in their blood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21 days???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Ticks can also carry RMSF, but there are other more important vectors for RMSF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Ehrlichiosis is an emerging disease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Red arrows represent the 3 blood meals…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Require blood meal to go from larva to nymph to adult and to lay eggs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Only feed on host for about a week.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Illustrates the magnitude</a:t>
            </a:r>
            <a:r>
              <a:rPr lang="en-US" baseline="0" dirty="0" smtClean="0"/>
              <a:t> of ticks that can be found on WTD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Ticks prefer attaching on the deer ears and neck.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Catoosa WMA, Cumberland and Morgan counties, 80,000 acres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deer population &amp; decreasing hunting.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of 300 ticks per deer</a:t>
            </a:r>
          </a:p>
          <a:p>
            <a:r>
              <a:rPr lang="en-US" dirty="0" smtClean="0"/>
              <a:t>Preferred blood meal of all 3 tick stages</a:t>
            </a:r>
          </a:p>
          <a:p>
            <a:r>
              <a:rPr lang="en-US" dirty="0" smtClean="0"/>
              <a:t>Successful Lone Star Tick management includes aspects of tick control on deer</a:t>
            </a:r>
          </a:p>
          <a:p>
            <a:r>
              <a:rPr lang="en-US" dirty="0" smtClean="0"/>
              <a:t>Hunting NOT an option at Fairfield Glade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</a:t>
            </a:r>
            <a:r>
              <a:rPr lang="en-US" baseline="0" dirty="0" smtClean="0"/>
              <a:t>eveloped by the USDA.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Whole kernel corn attracts the deer to the feeder.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Paint rollers impregnated with acaricide (permethrin &amp; amitraz).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Deer head, ears &amp; neck contact acaricide.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Although systemic treatment (such as Ivermectin) has shown to also be effective, FDA regulations require a 49 day withdrawal period before slaughter (hunting season). 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FFG community policy doesn’t allow feeders to be placed 100 yards from unsupervised children.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4-Posters have shown significant reduction in tick numbers, but tick numbers remain high around FFG feeders.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Suspect that the feeder have decreased effectiveness due to insufficient maintenance, malfunction, etc.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the tests were conducted on deer in fenced pens.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$14,000</a:t>
            </a:r>
            <a:r>
              <a:rPr lang="en-US" baseline="0" dirty="0" smtClean="0"/>
              <a:t> for 7 feeders at FFG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0A66-E9A4-4085-A6DD-3B25A3429E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6F9281-B7C0-7940-808E-6F80C01652C5}" type="datetimeFigureOut">
              <a:rPr lang="en-US" smtClean="0"/>
              <a:pPr/>
              <a:t>2/20/2010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CE9B5D17-E64E-4B49-B72F-5131994D6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19800"/>
            <a:ext cx="6705600" cy="76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Laura Bahorich, Zoey Benally, Crystal Bennett &amp; James Nance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Mentors: Graham Hickling, PhD, Suzanne Lenhart, PhD,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019800"/>
            <a:ext cx="220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http://www.ag.auburn.edu/aaes/communications/highlights/fall00/images/tickone.gif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1" y="1600200"/>
            <a:ext cx="7086600" cy="3724096"/>
          </a:xfrm>
          <a:prstGeom prst="rect">
            <a:avLst/>
          </a:prstGeom>
          <a:solidFill>
            <a:schemeClr val="accent5">
              <a:lumMod val="50000"/>
              <a:alpha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Modeling a Lone Star Tick                 (</a:t>
            </a:r>
            <a:r>
              <a:rPr lang="en-US" sz="3600" i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Amblyomma americanum</a:t>
            </a:r>
            <a:r>
              <a:rPr lang="en-US" sz="36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) population for effective disease management</a:t>
            </a:r>
          </a:p>
          <a:p>
            <a:pPr algn="ctr"/>
            <a:endParaRPr lang="en-US" sz="3600" dirty="0" smtClean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Crystal Bennett</a:t>
            </a:r>
          </a:p>
          <a:p>
            <a:pPr algn="ctr"/>
            <a:r>
              <a:rPr lang="en-US" sz="28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NC A&amp;T State University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hrlichiosis_incidence CDC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498600"/>
            <a:ext cx="6375400" cy="4673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Average annual incidence of </a:t>
            </a:r>
            <a:r>
              <a:rPr lang="en-US" sz="2400" dirty="0"/>
              <a:t>E</a:t>
            </a:r>
            <a:r>
              <a:rPr lang="en-US" sz="2400" dirty="0" smtClean="0"/>
              <a:t>hrlichiosis (caused by </a:t>
            </a:r>
            <a:r>
              <a:rPr lang="en-US" sz="2400" i="1" dirty="0" smtClean="0"/>
              <a:t>Ehrlichia chaffeensis</a:t>
            </a:r>
            <a:r>
              <a:rPr lang="en-US" sz="2400" dirty="0" smtClean="0"/>
              <a:t>) by state, 2001--2002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443990"/>
            <a:ext cx="3725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http://www.cdc.gov/ticks/diseases/ehrlichiosis/statistics.html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hrlichiosis_cases CDC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701800"/>
            <a:ext cx="6299200" cy="447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Number of Ehrlichiosis cases in US</a:t>
            </a:r>
            <a:br>
              <a:rPr lang="en-US" sz="2400" dirty="0" smtClean="0"/>
            </a:br>
            <a:r>
              <a:rPr lang="en-US" sz="2400" dirty="0" smtClean="0"/>
              <a:t>(caused by </a:t>
            </a:r>
            <a:r>
              <a:rPr lang="en-US" sz="2400" i="1" dirty="0" smtClean="0"/>
              <a:t>Ehrlichia chaffeensis</a:t>
            </a:r>
            <a:r>
              <a:rPr lang="en-US" sz="2400" dirty="0" smtClean="0"/>
              <a:t>), 1999-2006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43990"/>
            <a:ext cx="3725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http://www.cdc.gov/ticks/diseases/ehrlichiosis/statistics.html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906" t="17943" r="1602" b="6250"/>
          <a:stretch>
            <a:fillRect/>
          </a:stretch>
        </p:blipFill>
        <p:spPr bwMode="auto">
          <a:xfrm>
            <a:off x="0" y="1066800"/>
            <a:ext cx="9144000" cy="550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Fairfield Glade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153400" cy="4191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1318" y="5867400"/>
            <a:ext cx="1325563" cy="25241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66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Crossville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91000" y="4114800"/>
            <a:ext cx="1849438" cy="25241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66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Fairfield Glade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24400" y="152400"/>
            <a:ext cx="1765300" cy="25241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66" mc:Ignorable="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Catoosa WMA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477000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irfield Glade 7"/>
          <p:cNvPicPr>
            <a:picLocks noChangeAspect="1" noChangeArrowheads="1"/>
          </p:cNvPicPr>
          <p:nvPr/>
        </p:nvPicPr>
        <p:blipFill>
          <a:blip r:embed="rId3"/>
          <a:srcRect l="25568" r="11817" b="202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9144000" cy="685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21492" y="76200"/>
            <a:ext cx="7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6324600"/>
            <a:ext cx="50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395072" y="3200400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9086" y="3200400"/>
            <a:ext cx="83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pic>
        <p:nvPicPr>
          <p:cNvPr id="27" name="Picture 101" descr="blood-d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0" y="1443037"/>
            <a:ext cx="2730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15" descr="blood-d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0338" y="2425699"/>
            <a:ext cx="3714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Arrow Connector 86"/>
          <p:cNvCxnSpPr/>
          <p:nvPr/>
        </p:nvCxnSpPr>
        <p:spPr>
          <a:xfrm>
            <a:off x="4818062" y="881929"/>
            <a:ext cx="2514600" cy="424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6200000" flipH="1">
            <a:off x="6201287" y="3780349"/>
            <a:ext cx="31422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2" name="Picture 101" descr="blood-d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19237"/>
            <a:ext cx="2730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9" name="Curved Connector 158"/>
          <p:cNvCxnSpPr/>
          <p:nvPr/>
        </p:nvCxnSpPr>
        <p:spPr>
          <a:xfrm rot="10800000">
            <a:off x="2989264" y="1694210"/>
            <a:ext cx="4557457" cy="3833955"/>
          </a:xfrm>
          <a:prstGeom prst="bentConnector3">
            <a:avLst>
              <a:gd name="adj1" fmla="val 141769"/>
            </a:avLst>
          </a:prstGeom>
          <a:ln>
            <a:solidFill>
              <a:srgbClr xmlns:mc="http://schemas.openxmlformats.org/markup-compatibility/2006" xmlns:a14="http://schemas.microsoft.com/office/drawing/2010/main" val="0000FF" mc:Ignorable="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3788469" y="1768232"/>
            <a:ext cx="1774130" cy="258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/>
          <p:nvPr/>
        </p:nvCxnSpPr>
        <p:spPr>
          <a:xfrm rot="10800000" flipV="1">
            <a:off x="2667000" y="2476392"/>
            <a:ext cx="3421062" cy="2095607"/>
          </a:xfrm>
          <a:prstGeom prst="bentConnector3">
            <a:avLst>
              <a:gd name="adj1" fmla="val -4706"/>
            </a:avLst>
          </a:prstGeom>
          <a:ln>
            <a:solidFill>
              <a:srgbClr xmlns:mc="http://schemas.openxmlformats.org/markup-compatibility/2006" xmlns:a14="http://schemas.microsoft.com/office/drawing/2010/main" val="0000FF" mc:Ignorable="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/>
          <p:nvPr/>
        </p:nvCxnSpPr>
        <p:spPr>
          <a:xfrm rot="5400000" flipH="1" flipV="1">
            <a:off x="2403366" y="2853875"/>
            <a:ext cx="1981759" cy="1454493"/>
          </a:xfrm>
          <a:prstGeom prst="bentConnector3">
            <a:avLst>
              <a:gd name="adj1" fmla="val 101071"/>
            </a:avLst>
          </a:prstGeom>
          <a:ln>
            <a:solidFill>
              <a:srgbClr xmlns:mc="http://schemas.openxmlformats.org/markup-compatibility/2006" xmlns:a14="http://schemas.microsoft.com/office/drawing/2010/main" val="0000FF" mc:Ignorable="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rot="5400000" flipH="1" flipV="1">
            <a:off x="3886688" y="1712499"/>
            <a:ext cx="1372213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7" name="Picture 7" descr="tickone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1717" y="304800"/>
            <a:ext cx="1897621" cy="1104310"/>
          </a:xfrm>
          <a:prstGeom prst="rect">
            <a:avLst/>
          </a:prstGeom>
          <a:noFill/>
        </p:spPr>
      </p:pic>
      <p:pic>
        <p:nvPicPr>
          <p:cNvPr id="118" name="Picture 9" descr="larva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15200" y="1163637"/>
            <a:ext cx="453901" cy="512763"/>
          </a:xfrm>
          <a:prstGeom prst="rect">
            <a:avLst/>
          </a:prstGeom>
          <a:noFill/>
        </p:spPr>
      </p:pic>
      <p:pic>
        <p:nvPicPr>
          <p:cNvPr id="119" name="Picture 9" descr="lar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5550" y="1776192"/>
            <a:ext cx="453901" cy="512763"/>
          </a:xfrm>
          <a:prstGeom prst="rect">
            <a:avLst/>
          </a:prstGeom>
          <a:noFill/>
        </p:spPr>
      </p:pic>
      <p:pic>
        <p:nvPicPr>
          <p:cNvPr id="120" name="Picture 8" descr="nymph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6721" y="5223366"/>
            <a:ext cx="609600" cy="609600"/>
          </a:xfrm>
          <a:prstGeom prst="rect">
            <a:avLst/>
          </a:prstGeom>
          <a:noFill/>
        </p:spPr>
      </p:pic>
      <p:pic>
        <p:nvPicPr>
          <p:cNvPr id="121" name="Picture 8" descr="nymph"/>
          <p:cNvPicPr>
            <a:picLocks noChangeAspect="1" noChangeArrowheads="1"/>
          </p:cNvPicPr>
          <p:nvPr/>
        </p:nvPicPr>
        <p:blipFill>
          <a:blip r:embed="rId7">
            <a:lum bright="-12000" contrast="14000"/>
          </a:blip>
          <a:srcRect/>
          <a:stretch>
            <a:fillRect/>
          </a:stretch>
        </p:blipFill>
        <p:spPr bwMode="auto">
          <a:xfrm>
            <a:off x="3360738" y="1447800"/>
            <a:ext cx="609600" cy="609600"/>
          </a:xfrm>
          <a:prstGeom prst="rect">
            <a:avLst/>
          </a:prstGeom>
          <a:noFill/>
        </p:spPr>
      </p:pic>
      <p:pic>
        <p:nvPicPr>
          <p:cNvPr id="122" name="Picture 4" descr="female%20lone%20star%20tick copy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62600" y="1643781"/>
            <a:ext cx="1123155" cy="1099419"/>
          </a:xfrm>
          <a:prstGeom prst="rect">
            <a:avLst/>
          </a:prstGeom>
          <a:noFill/>
        </p:spPr>
      </p:pic>
      <p:pic>
        <p:nvPicPr>
          <p:cNvPr id="123" name="Picture 4" descr="female%20lone%20star%20tick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21493" y="2209237"/>
            <a:ext cx="1123155" cy="1099419"/>
          </a:xfrm>
          <a:prstGeom prst="rect">
            <a:avLst/>
          </a:prstGeom>
          <a:noFill/>
        </p:spPr>
      </p:pic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5D17-E64E-4B49-B72F-5131994D6FD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Lone Star Tick Rates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28600" y="1600200"/>
          <a:ext cx="853744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Discrete Time Model of </a:t>
            </a:r>
            <a:r>
              <a:rPr lang="en-US" i="1" dirty="0" smtClean="0"/>
              <a:t>A. americanum </a:t>
            </a:r>
            <a:r>
              <a:rPr lang="en-US" dirty="0" smtClean="0"/>
              <a:t>in FFG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Based on 7 life stages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Using MATLAB to run a simulation model for 4 years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Monthly time step begins in April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Overwintering of unfed nymphs &amp; unfed adults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Eggs laid by overwintering fed adult population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Compare to field data collected at FFG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Coefficients and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Obtained from Haile and Mount (1987) “Computer Simulation of Population Dynamics of the Lone Star Tick, </a:t>
            </a:r>
            <a:r>
              <a:rPr lang="en-US" i="1" dirty="0" smtClean="0"/>
              <a:t>Amblyomma americanum” </a:t>
            </a:r>
            <a:r>
              <a:rPr lang="en-US" dirty="0" smtClean="0"/>
              <a:t>– some were adjusted to fit the Fairfield Glade data.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Mortality and host-finding rates based on temperature and humidity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Sex ratio of 1:1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Females lay 5,000 eggs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048000" cy="3896833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Model</a:t>
            </a:r>
          </a:p>
          <a:p>
            <a:r>
              <a:rPr lang="en-US" dirty="0" smtClean="0"/>
              <a:t>Conclusion</a:t>
            </a:r>
          </a:p>
        </p:txBody>
      </p:sp>
      <p:pic>
        <p:nvPicPr>
          <p:cNvPr id="5" name="Content Placeholder 4" descr="Tick PIx 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b="11425"/>
          <a:stretch>
            <a:fillRect/>
          </a:stretch>
        </p:blipFill>
        <p:spPr>
          <a:xfrm>
            <a:off x="4495801" y="1757186"/>
            <a:ext cx="4064772" cy="464361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Component of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b="1" dirty="0" smtClean="0"/>
              <a:t>Assumptions: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Eggs, unfed adults,  and unfed nymphs start each year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52% of laid eggs hatch in 2 months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Disease risk is assumed to be correlated with tick numbers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Constant deer population</a:t>
            </a:r>
          </a:p>
          <a:p>
            <a:pPr>
              <a:spcAft>
                <a:spcPts val="600"/>
              </a:spcAft>
              <a:buNone/>
            </a:pPr>
            <a:r>
              <a:rPr lang="en-US" b="1" dirty="0" smtClean="0"/>
              <a:t>Features: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Host Finding and Mortality Rates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Seven stages: eggs, unfed larvae, fed larvae, unfed nymphs, fed nymphs, unfed adults, fed adults</a:t>
            </a:r>
          </a:p>
          <a:p>
            <a:pPr>
              <a:spcAft>
                <a:spcPts val="600"/>
              </a:spcAft>
              <a:buNone/>
            </a:pPr>
            <a:r>
              <a:rPr lang="en-US" b="1" dirty="0" smtClean="0"/>
              <a:t>Initial Conditions: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25,000 eggs, 150 unfed nymphs, 60 unfed adults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Less if the area is residential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09800"/>
            <a:ext cx="8839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Fed Nymphs</a:t>
            </a:r>
          </a:p>
          <a:p>
            <a:pPr lvl="1">
              <a:buNone/>
            </a:pPr>
            <a:r>
              <a:rPr lang="en-US" dirty="0" smtClean="0"/>
              <a:t>fn(k+1) = ohsr</a:t>
            </a:r>
            <a:r>
              <a:rPr lang="en-US" baseline="-25000" dirty="0" smtClean="0"/>
              <a:t>n</a:t>
            </a:r>
            <a:r>
              <a:rPr lang="en-US" dirty="0" smtClean="0"/>
              <a:t> * hfr</a:t>
            </a:r>
            <a:r>
              <a:rPr lang="en-US" baseline="-25000" dirty="0" smtClean="0"/>
              <a:t>n </a:t>
            </a:r>
            <a:r>
              <a:rPr lang="en-US" dirty="0" smtClean="0"/>
              <a:t>(p) * un(k)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Unfed Adults </a:t>
            </a:r>
          </a:p>
          <a:p>
            <a:pPr lvl="1">
              <a:buNone/>
            </a:pPr>
            <a:r>
              <a:rPr lang="en-US" dirty="0" smtClean="0"/>
              <a:t>ua(k+1) = ua(k) * (1-.14) - hfr</a:t>
            </a:r>
            <a:r>
              <a:rPr lang="en-US" baseline="-25000" dirty="0" smtClean="0"/>
              <a:t>a</a:t>
            </a:r>
            <a:r>
              <a:rPr lang="en-US" dirty="0" smtClean="0"/>
              <a:t>(p) * ua(k) + .85 * fn(k)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372645" y="2057400"/>
            <a:ext cx="3485355" cy="3124200"/>
            <a:chOff x="3372645" y="2057400"/>
            <a:chExt cx="3485355" cy="3124200"/>
          </a:xfrm>
        </p:grpSpPr>
        <p:pic>
          <p:nvPicPr>
            <p:cNvPr id="18" name="Picture 101" descr="blood-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7426" y="2112963"/>
              <a:ext cx="27305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1" descr="blood-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2645" y="4463180"/>
              <a:ext cx="27305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Straight Arrow Connector 62"/>
            <p:cNvCxnSpPr/>
            <p:nvPr/>
          </p:nvCxnSpPr>
          <p:spPr>
            <a:xfrm>
              <a:off x="3961577" y="2318092"/>
              <a:ext cx="16058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107658" y="4624311"/>
              <a:ext cx="16058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9" descr="larva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31512" y="2057400"/>
              <a:ext cx="453901" cy="512763"/>
            </a:xfrm>
            <a:prstGeom prst="rect">
              <a:avLst/>
            </a:prstGeom>
            <a:noFill/>
          </p:spPr>
        </p:pic>
        <p:pic>
          <p:nvPicPr>
            <p:cNvPr id="68" name="Picture 9" descr="larv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4499" y="2112963"/>
              <a:ext cx="453901" cy="512763"/>
            </a:xfrm>
            <a:prstGeom prst="rect">
              <a:avLst/>
            </a:prstGeom>
            <a:noFill/>
          </p:spPr>
        </p:pic>
        <p:pic>
          <p:nvPicPr>
            <p:cNvPr id="70" name="Picture 8" descr="nymph"/>
            <p:cNvPicPr>
              <a:picLocks noChangeAspect="1" noChangeArrowheads="1"/>
            </p:cNvPicPr>
            <p:nvPr/>
          </p:nvPicPr>
          <p:blipFill>
            <a:blip r:embed="rId5">
              <a:lum bright="-12000" contrast="14000"/>
            </a:blip>
            <a:srcRect/>
            <a:stretch>
              <a:fillRect/>
            </a:stretch>
          </p:blipFill>
          <p:spPr bwMode="auto">
            <a:xfrm>
              <a:off x="3609183" y="4310781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71" name="Picture 4" descr="female%20lone%20star%20tick copy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34845" y="4082181"/>
              <a:ext cx="1123155" cy="10994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Output</a:t>
            </a:r>
            <a:endParaRPr lang="en-US" dirty="0"/>
          </a:p>
        </p:txBody>
      </p:sp>
      <p:pic>
        <p:nvPicPr>
          <p:cNvPr id="4" name="Content Placeholder 3" descr="TickGraphREA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8809" t="4348" r="8085" b="4348"/>
          <a:stretch>
            <a:fillRect/>
          </a:stretch>
        </p:blipFill>
        <p:spPr>
          <a:xfrm>
            <a:off x="381000" y="1600200"/>
            <a:ext cx="8343682" cy="5105400"/>
          </a:xfrm>
        </p:spPr>
      </p:pic>
      <p:sp>
        <p:nvSpPr>
          <p:cNvPr id="5" name="TextBox 4"/>
          <p:cNvSpPr txBox="1"/>
          <p:nvPr/>
        </p:nvSpPr>
        <p:spPr>
          <a:xfrm>
            <a:off x="1205885" y="1600200"/>
            <a:ext cx="19183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Eggs &amp; Larvae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876800"/>
            <a:ext cx="825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488668"/>
            <a:ext cx="1753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in months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5885" y="3276600"/>
            <a:ext cx="115631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Nymphs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Spatial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4191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Divide FFG into a 10 x 8 grid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Categorize grid squares as ‘Developed’ or ‘Undeveloped’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 tick model runs in each grid square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 specified number of feeders, with a specified layout, are added to the grid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Feeder position affects </a:t>
            </a:r>
            <a:br>
              <a:rPr lang="en-US" dirty="0" smtClean="0"/>
            </a:br>
            <a:r>
              <a:rPr lang="en-US" dirty="0" smtClean="0"/>
              <a:t>on-host tick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each grid square position (i,j):</a:t>
            </a:r>
          </a:p>
          <a:p>
            <a:r>
              <a:rPr lang="en-US" dirty="0" smtClean="0"/>
              <a:t>Area Type affects initial conditions, Developed and Undeveloped.</a:t>
            </a:r>
          </a:p>
          <a:p>
            <a:r>
              <a:rPr lang="en-US" dirty="0" smtClean="0"/>
              <a:t>Feeder proximity affects on-host survival rate (nearby, in square, or none)</a:t>
            </a:r>
            <a:r>
              <a:rPr lang="en-US" dirty="0"/>
              <a:t>.</a:t>
            </a:r>
            <a:endParaRPr lang="en-US" dirty="0" smtClean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5410200" y="2362200"/>
          <a:ext cx="3352800" cy="34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1143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(i,j)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U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xmlns:mc="http://schemas.openxmlformats.org/markup-compatibility/2006" xmlns:a14="http://schemas.microsoft.com/office/drawing/2010/main" val="FFC000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</a:p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xmlns:mc="http://schemas.openxmlformats.org/markup-compatibility/2006" xmlns:a14="http://schemas.microsoft.com/office/drawing/2010/main" val="FFC000" mc:Ignorable=""/>
                    </a:solidFill>
                  </a:tcPr>
                </a:tc>
              </a:tr>
              <a:tr h="1143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xmlns:mc="http://schemas.openxmlformats.org/markup-compatibility/2006" xmlns:a14="http://schemas.microsoft.com/office/drawing/2010/main" val="FFC000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 </a:t>
                      </a:r>
                    </a:p>
                    <a:p>
                      <a:pPr algn="ctr"/>
                      <a:r>
                        <a:rPr lang="en-US" dirty="0" smtClean="0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xmlns:mc="http://schemas.openxmlformats.org/markup-compatibility/2006" xmlns:a14="http://schemas.microsoft.com/office/drawing/2010/main" val="FF0000" mc:Ignorable="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764268"/>
            <a:ext cx="15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RESULT: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772400" y="5170488"/>
            <a:ext cx="152400" cy="304800"/>
          </a:xfrm>
          <a:prstGeom prst="can">
            <a:avLst/>
          </a:prstGeom>
          <a:solidFill>
            <a:srgbClr xmlns:mc="http://schemas.openxmlformats.org/markup-compatibility/2006" xmlns:a14="http://schemas.microsoft.com/office/drawing/2010/main" val="FF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5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477000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4800" y="3505200"/>
            <a:ext cx="23518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Feeder Locations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5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477000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477000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Feeder position affects </a:t>
            </a:r>
            <a:br>
              <a:rPr lang="en-US" dirty="0" smtClean="0"/>
            </a:br>
            <a:r>
              <a:rPr lang="en-US" dirty="0" smtClean="0"/>
              <a:t>on-host tick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14800" cy="457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feederaffect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r="27587" b="9425"/>
          <a:stretch>
            <a:fillRect/>
          </a:stretch>
        </p:blipFill>
        <p:spPr>
          <a:xfrm>
            <a:off x="5562601" y="2133600"/>
            <a:ext cx="3200399" cy="4495800"/>
          </a:xfrm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5000" y="1764268"/>
            <a:ext cx="15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CODE: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Component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AIM: Choose feeder layout to minimize the expected total cost of disease cases plus the feeder program</a:t>
            </a:r>
          </a:p>
          <a:p>
            <a:pPr lvl="1"/>
            <a:r>
              <a:rPr lang="en-US" dirty="0" smtClean="0"/>
              <a:t>Ehrlichia Treatment = $10,000/case</a:t>
            </a:r>
          </a:p>
          <a:p>
            <a:pPr lvl="1"/>
            <a:r>
              <a:rPr lang="en-US" dirty="0" smtClean="0"/>
              <a:t>Feeder Maintenance = $2,000/year</a:t>
            </a:r>
          </a:p>
          <a:p>
            <a:pPr>
              <a:buNone/>
            </a:pPr>
            <a:endParaRPr lang="en-US" i="1" dirty="0" smtClean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Example:  if 12 feeders reduced ticks by 40% then: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(Base number of cases is 10 per year)</a:t>
            </a:r>
          </a:p>
          <a:p>
            <a:pPr>
              <a:buNone/>
            </a:pPr>
            <a:endParaRPr lang="en-US" dirty="0" smtClean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TOTAL COST 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=   (6 cases x $10,000)  +    (12 feeders x $2000)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                        =     $60,000 disease     + $24,000 feeders</a:t>
            </a:r>
          </a:p>
          <a:p>
            <a:pPr>
              <a:buNone/>
            </a:pP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                         =    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$84,000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876800" y="2057400"/>
            <a:ext cx="4114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Lone Star Ticks are the most common tick species in TN</a:t>
            </a:r>
          </a:p>
          <a:p>
            <a:r>
              <a:rPr lang="en-US" dirty="0" smtClean="0"/>
              <a:t>Aggressive – actively seek out &amp; bite hosts</a:t>
            </a:r>
          </a:p>
          <a:p>
            <a:r>
              <a:rPr lang="en-US" dirty="0" smtClean="0"/>
              <a:t>All life stages can transmit diseases to humans</a:t>
            </a:r>
            <a:endParaRPr lang="en-US" dirty="0"/>
          </a:p>
        </p:txBody>
      </p:sp>
      <p:pic>
        <p:nvPicPr>
          <p:cNvPr id="11" name="Content Placeholder 10" descr="Tick on Finger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r="20000"/>
          <a:stretch>
            <a:fillRect/>
          </a:stretch>
        </p:blipFill>
        <p:spPr>
          <a:xfrm>
            <a:off x="304800" y="1981200"/>
            <a:ext cx="4419600" cy="4143375"/>
          </a:xfrm>
        </p:spPr>
      </p:pic>
      <p:sp>
        <p:nvSpPr>
          <p:cNvPr id="12" name="Rectangle 11"/>
          <p:cNvSpPr/>
          <p:nvPr/>
        </p:nvSpPr>
        <p:spPr>
          <a:xfrm>
            <a:off x="76200" y="6477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http://farm1.static.flickr.com/78/197572898_ddccb25d15.jpg?v=0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Component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the reduction in tick population achieved in year 4 with current Feeder arrangement to the reduction achieved with a more strategic layout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ticksVSmon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90184"/>
            <a:ext cx="5867400" cy="32678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410200" y="38100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410200" y="5638800"/>
            <a:ext cx="15240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1" y="3486833"/>
            <a:ext cx="167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4 without feeders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5315634"/>
            <a:ext cx="167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4 with feeders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3050"/>
            <a:ext cx="8534400" cy="8699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Four Scenarios - Modeled Effect of Feeder Number on %Tick Population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1752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Analysis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4 FFG.jpg"/>
          <p:cNvPicPr>
            <a:picLocks noChangeAspect="1"/>
          </p:cNvPicPr>
          <p:nvPr/>
        </p:nvPicPr>
        <p:blipFill>
          <a:blip r:embed="rId3"/>
          <a:srcRect l="29394" t="10000" r="18232" b="6667"/>
          <a:stretch>
            <a:fillRect/>
          </a:stretch>
        </p:blipFill>
        <p:spPr>
          <a:xfrm>
            <a:off x="2743200" y="3086725"/>
            <a:ext cx="2819400" cy="3466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Practical objective of making tick management suggestions to FFG</a:t>
            </a:r>
          </a:p>
          <a:p>
            <a:r>
              <a:rPr lang="en-US" dirty="0" smtClean="0"/>
              <a:t>First goal was to understand the biology to build a discrete time model</a:t>
            </a:r>
          </a:p>
          <a:p>
            <a:r>
              <a:rPr lang="en-US" dirty="0" smtClean="0"/>
              <a:t>Second goal was to construct a spatial &amp; temporal model to assist with assessing       cost-effective efficient layouts for the 4-posters</a:t>
            </a:r>
          </a:p>
          <a:p>
            <a:r>
              <a:rPr lang="en-US" dirty="0" smtClean="0"/>
              <a:t>Reducing tick numbers may help to prevent future Ehrlichiosis outbreaks</a:t>
            </a:r>
          </a:p>
          <a:p>
            <a:r>
              <a:rPr lang="en-US" dirty="0" smtClean="0"/>
              <a:t>Completed a small number of scenario analyses</a:t>
            </a:r>
          </a:p>
          <a:p>
            <a:r>
              <a:rPr lang="en-US" dirty="0" smtClean="0"/>
              <a:t>Aim to investigate the full optimization problem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Reducing tick numbers may help to prevent future Ehrlichiosis outbreaks</a:t>
            </a:r>
          </a:p>
          <a:p>
            <a:r>
              <a:rPr lang="en-US" dirty="0" smtClean="0"/>
              <a:t>Completed a small number of scenario analyses</a:t>
            </a:r>
          </a:p>
          <a:p>
            <a:r>
              <a:rPr lang="en-US" dirty="0" smtClean="0"/>
              <a:t>Aim to investigate the full optimization problem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sz="2800" dirty="0" smtClean="0"/>
              <a:t> Dr. Graham Hickling and Suzanne Lenhart</a:t>
            </a:r>
            <a:endParaRPr lang="en-US" sz="1900" dirty="0" smtClean="0"/>
          </a:p>
          <a:p>
            <a:pPr lvl="1"/>
            <a:r>
              <a:rPr lang="en-US" sz="2500" dirty="0" err="1" smtClean="0"/>
              <a:t>NIMBioS</a:t>
            </a:r>
            <a:endParaRPr lang="en-US" sz="2500" dirty="0" smtClean="0"/>
          </a:p>
          <a:p>
            <a:pPr lvl="1"/>
            <a:endParaRPr lang="en-US" sz="2500" dirty="0" smtClean="0"/>
          </a:p>
          <a:p>
            <a:r>
              <a:rPr lang="en-US" sz="2800" dirty="0" smtClean="0"/>
              <a:t>Dr. Greg </a:t>
            </a:r>
            <a:r>
              <a:rPr lang="en-US" sz="2800" dirty="0" err="1" smtClean="0"/>
              <a:t>Goins</a:t>
            </a:r>
            <a:r>
              <a:rPr lang="en-US" sz="2800" dirty="0" smtClean="0"/>
              <a:t> and Thomas </a:t>
            </a:r>
            <a:r>
              <a:rPr lang="en-US" sz="2800" dirty="0" err="1" smtClean="0"/>
              <a:t>Redd</a:t>
            </a:r>
            <a:r>
              <a:rPr lang="en-US" sz="2800" dirty="0" smtClean="0"/>
              <a:t>  NC A&amp;T U.</a:t>
            </a:r>
          </a:p>
          <a:p>
            <a:pPr lvl="1"/>
            <a:r>
              <a:rPr lang="en-US" sz="2500" dirty="0" smtClean="0"/>
              <a:t>NSF UBM Grant #</a:t>
            </a:r>
            <a:r>
              <a:rPr lang="en-US" sz="4100" dirty="0" smtClean="0"/>
              <a:t> </a:t>
            </a:r>
            <a:r>
              <a:rPr lang="en-US" sz="2500" dirty="0" smtClean="0"/>
              <a:t>634598 </a:t>
            </a:r>
            <a:r>
              <a:rPr lang="en-US" sz="4100" dirty="0" smtClean="0"/>
              <a:t> </a:t>
            </a:r>
            <a:endParaRPr lang="en-US" sz="25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616" y="2133600"/>
            <a:ext cx="871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75" descr="A&amp;T LETTERS 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352925"/>
            <a:ext cx="8874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6" name="Content Placeholder 5" descr="4 Post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r="23350"/>
          <a:stretch>
            <a:fillRect/>
          </a:stretch>
        </p:blipFill>
        <p:spPr>
          <a:xfrm>
            <a:off x="272533" y="1844675"/>
            <a:ext cx="4124863" cy="425132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768475"/>
            <a:ext cx="43434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To model the lifecycle of the Lone Star Tick within the Fairfield Glade (FFG) retirement community</a:t>
            </a:r>
          </a:p>
          <a:p>
            <a:r>
              <a:rPr lang="en-US" dirty="0" smtClean="0"/>
              <a:t>To determine a cost-effective layout of 4-poster feeders to reduce disease caused by Lone Star Ticks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35" y="6520190"/>
            <a:ext cx="4134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http://www.sciencedaily.com/releases/2009/03/090328152625.htm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114800" cy="4684500"/>
          </a:xfrm>
        </p:spPr>
        <p:txBody>
          <a:bodyPr vert="horz">
            <a:normAutofit fontScale="85000" lnSpcReduction="20000"/>
          </a:bodyPr>
          <a:lstStyle/>
          <a:p>
            <a:r>
              <a:rPr lang="en-US" dirty="0" smtClean="0"/>
              <a:t>Lone Star Ticks vector disease</a:t>
            </a:r>
          </a:p>
          <a:p>
            <a:r>
              <a:rPr lang="en-US" dirty="0" smtClean="0"/>
              <a:t>10 pathogens isolated, </a:t>
            </a:r>
            <a:r>
              <a:rPr lang="en-US" i="1" dirty="0" smtClean="0"/>
              <a:t>Ehrlichia chaffeensis</a:t>
            </a:r>
            <a:r>
              <a:rPr lang="en-US" dirty="0" smtClean="0"/>
              <a:t> is the most important</a:t>
            </a:r>
          </a:p>
          <a:p>
            <a:r>
              <a:rPr lang="en-US" dirty="0" smtClean="0"/>
              <a:t>White-Tailed Deer are the ticks’ natural host</a:t>
            </a:r>
          </a:p>
          <a:p>
            <a:r>
              <a:rPr lang="en-US" dirty="0" smtClean="0"/>
              <a:t>Egg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Larva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Nymph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Wingdings" pitchFamily="2" charset="2"/>
              </a:rPr>
              <a:t> </a:t>
            </a:r>
            <a:r>
              <a:rPr lang="en-US" dirty="0" smtClean="0"/>
              <a:t>Adult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Egg</a:t>
            </a:r>
            <a:endParaRPr lang="en-US" dirty="0" smtClean="0"/>
          </a:p>
          <a:p>
            <a:r>
              <a:rPr lang="en-US" dirty="0" smtClean="0"/>
              <a:t>3 blood meals during life cycle, usually on deer</a:t>
            </a:r>
          </a:p>
          <a:p>
            <a:r>
              <a:rPr lang="en-US" dirty="0" smtClean="0"/>
              <a:t>Spend 95% of time off host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" name="Content Placeholder 12" descr="LST female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780530" y="3869228"/>
            <a:ext cx="15240" cy="1172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tularemia_lone_star_tick-sm.jpg"/>
          <p:cNvPicPr>
            <a:picLocks noChangeAspect="1"/>
          </p:cNvPicPr>
          <p:nvPr/>
        </p:nvPicPr>
        <p:blipFill>
          <a:blip r:embed="rId4"/>
          <a:srcRect t="8065" b="4839"/>
          <a:stretch>
            <a:fillRect/>
          </a:stretch>
        </p:blipFill>
        <p:spPr>
          <a:xfrm>
            <a:off x="4648200" y="1752600"/>
            <a:ext cx="3886200" cy="4684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6520190"/>
            <a:ext cx="66433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http://www.umass.edu/umhome/images/upload/83388/tularemia_lone_star_tick-sm.jpg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28600" y="2057401"/>
            <a:ext cx="3581400" cy="3886199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6200" y="6477000"/>
            <a:ext cx="883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http://entomology.unl.edu/images/ticks/lonestar_stages.jpg</a:t>
            </a:r>
            <a:endParaRPr lang="en-US" sz="1100" dirty="0"/>
          </a:p>
        </p:txBody>
      </p:sp>
      <p:pic>
        <p:nvPicPr>
          <p:cNvPr id="8" name="Content Placeholder 7" descr="Lone Star Stage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r="2115"/>
          <a:stretch>
            <a:fillRect/>
          </a:stretch>
        </p:blipFill>
        <p:spPr>
          <a:xfrm>
            <a:off x="3548180" y="2057401"/>
            <a:ext cx="5291020" cy="3657599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Deer Infested by Ticks</a:t>
            </a:r>
            <a:endParaRPr lang="en-US" dirty="0"/>
          </a:p>
        </p:txBody>
      </p:sp>
      <p:pic>
        <p:nvPicPr>
          <p:cNvPr id="5" name="Content Placeholder 4" descr="Tick Deer ears 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9000" r="14395"/>
          <a:stretch>
            <a:fillRect/>
          </a:stretch>
        </p:blipFill>
        <p:spPr>
          <a:xfrm>
            <a:off x="228600" y="1981200"/>
            <a:ext cx="4540101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886200" cy="457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6520190"/>
            <a:ext cx="579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http://deeralliance.com/FCKeditor/UserFiles/Image/Tick%20Deer%20ears%20.jpg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4-Poster System</a:t>
            </a:r>
            <a:endParaRPr lang="en-US" dirty="0"/>
          </a:p>
        </p:txBody>
      </p:sp>
      <p:pic>
        <p:nvPicPr>
          <p:cNvPr id="6" name="Content Placeholder 5" descr="4 Post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r="23336"/>
          <a:stretch>
            <a:fillRect/>
          </a:stretch>
        </p:blipFill>
        <p:spPr>
          <a:xfrm>
            <a:off x="4953482" y="1863293"/>
            <a:ext cx="3885718" cy="400410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1798638"/>
            <a:ext cx="4343400" cy="42973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Management strategy targets ticks on deer</a:t>
            </a:r>
          </a:p>
          <a:p>
            <a:r>
              <a:rPr lang="en-US" dirty="0" smtClean="0"/>
              <a:t>Bait feeder plus acaricide</a:t>
            </a:r>
          </a:p>
          <a:p>
            <a:r>
              <a:rPr lang="en-US" dirty="0" smtClean="0"/>
              <a:t>Systemic vs. topical</a:t>
            </a:r>
          </a:p>
          <a:p>
            <a:r>
              <a:rPr lang="en-US" dirty="0" smtClean="0"/>
              <a:t>7 - 9 feeders in use at FFG</a:t>
            </a:r>
          </a:p>
          <a:p>
            <a:r>
              <a:rPr lang="en-US" dirty="0" smtClean="0"/>
              <a:t>Cost is ~$16,000 annually</a:t>
            </a:r>
          </a:p>
          <a:p>
            <a:r>
              <a:rPr lang="en-US" dirty="0" smtClean="0"/>
              <a:t>Feeders have achieved close to 100% reduction in tick numbers at </a:t>
            </a:r>
            <a:r>
              <a:rPr lang="en-US" u="sng" dirty="0" smtClean="0"/>
              <a:t>other</a:t>
            </a:r>
            <a:r>
              <a:rPr lang="en-US" dirty="0" smtClean="0"/>
              <a:t> locations</a:t>
            </a:r>
          </a:p>
          <a:p>
            <a:r>
              <a:rPr lang="en-US" dirty="0" smtClean="0"/>
              <a:t>Tick numbers remain high around FFG feeders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534" y="6368534"/>
            <a:ext cx="4134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http://www.sciencedaily.com/releases/2009/03/090328152625.htm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Ehrlichiosis</a:t>
            </a:r>
            <a:endParaRPr lang="en-US" dirty="0"/>
          </a:p>
        </p:txBody>
      </p:sp>
      <p:pic>
        <p:nvPicPr>
          <p:cNvPr id="6" name="Content Placeholder 5" descr="Ehrlicia Inclusion body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11498" r="16087"/>
          <a:stretch>
            <a:fillRect/>
          </a:stretch>
        </p:blipFill>
        <p:spPr>
          <a:xfrm>
            <a:off x="198120" y="1905000"/>
            <a:ext cx="4297680" cy="41148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3434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2300" i="1" dirty="0" smtClean="0"/>
              <a:t>Ehrlichia chaffeensis</a:t>
            </a:r>
            <a:r>
              <a:rPr lang="en-US" sz="2300" dirty="0" smtClean="0"/>
              <a:t> – Human monocytic ehrlichiosis  (HME)</a:t>
            </a:r>
          </a:p>
          <a:p>
            <a:r>
              <a:rPr lang="en-US" sz="2300" dirty="0" smtClean="0"/>
              <a:t>Bacteria enter blood when tick feeds</a:t>
            </a:r>
          </a:p>
          <a:p>
            <a:r>
              <a:rPr lang="en-US" sz="2300" dirty="0" smtClean="0"/>
              <a:t>Symptoms – fever, malaise, leukopenia, thrombocytopenia</a:t>
            </a:r>
          </a:p>
          <a:p>
            <a:r>
              <a:rPr lang="en-US" sz="2300" dirty="0" smtClean="0"/>
              <a:t>Median age 55</a:t>
            </a:r>
          </a:p>
          <a:p>
            <a:pPr marL="228600" indent="-228600"/>
            <a:r>
              <a:rPr lang="en-US" sz="2300" dirty="0" smtClean="0"/>
              <a:t>Disease we’re focusing on…</a:t>
            </a:r>
          </a:p>
          <a:p>
            <a:pPr marL="228600" indent="-228600"/>
            <a:r>
              <a:rPr lang="en-US" sz="2300" dirty="0" smtClean="0"/>
              <a:t>Actually w/in WBCs.  Bacteria enters host blood when the tick is feeding.  </a:t>
            </a:r>
          </a:p>
          <a:p>
            <a:pPr marL="228600" indent="-228600"/>
            <a:r>
              <a:rPr lang="en-US" sz="2300" dirty="0" smtClean="0"/>
              <a:t>Explain WBCs</a:t>
            </a:r>
          </a:p>
          <a:p>
            <a:pPr marL="228600" indent="-228600"/>
            <a:r>
              <a:rPr lang="en-US" sz="2300" dirty="0" smtClean="0"/>
              <a:t>Older &amp; immuno-compromised have fewer WBC, therefore see a more severe disease in the end.</a:t>
            </a:r>
          </a:p>
          <a:p>
            <a:pPr marL="228600" indent="-228600"/>
            <a:r>
              <a:rPr lang="en-US" sz="2300" dirty="0" smtClean="0"/>
              <a:t>Very generic symptoms.</a:t>
            </a:r>
          </a:p>
          <a:p>
            <a:pPr marL="228600" indent="-228600"/>
            <a:r>
              <a:rPr lang="en-US" sz="2300" dirty="0" smtClean="0"/>
              <a:t>Antibiotics are used to manage the disease.</a:t>
            </a:r>
          </a:p>
          <a:p>
            <a:pPr marL="228600" indent="-228600"/>
            <a:r>
              <a:rPr lang="en-US" sz="2300" dirty="0" smtClean="0"/>
              <a:t>More prevalent in older populations.  More important in Fairfield Glade because a majority of the residents are w/in age group.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6200" y="6520190"/>
            <a:ext cx="5867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http://www.nature.com/modpathol/journal/v17/n5/thumbs/3800075f1th.jpg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24456" mc:Ignorable=""/>
      </a:dk2>
      <a:lt2>
        <a:srgbClr xmlns:mc="http://schemas.openxmlformats.org/markup-compatibility/2006" xmlns:a14="http://schemas.microsoft.com/office/drawing/2010/main" val="DEDEDE" mc:Ignorable=""/>
      </a:lt2>
      <a:accent1>
        <a:srgbClr xmlns:mc="http://schemas.openxmlformats.org/markup-compatibility/2006" xmlns:a14="http://schemas.microsoft.com/office/drawing/2010/main" val="53548A" mc:Ignorable=""/>
      </a:accent1>
      <a:accent2>
        <a:srgbClr xmlns:mc="http://schemas.openxmlformats.org/markup-compatibility/2006" xmlns:a14="http://schemas.microsoft.com/office/drawing/2010/main" val="438086" mc:Ignorable=""/>
      </a:accent2>
      <a:accent3>
        <a:srgbClr xmlns:mc="http://schemas.openxmlformats.org/markup-compatibility/2006" xmlns:a14="http://schemas.microsoft.com/office/drawing/2010/main" val="A04DA3" mc:Ignorable=""/>
      </a:accent3>
      <a:accent4>
        <a:srgbClr xmlns:mc="http://schemas.openxmlformats.org/markup-compatibility/2006" xmlns:a14="http://schemas.microsoft.com/office/drawing/2010/main" val="C4652D" mc:Ignorable=""/>
      </a:accent4>
      <a:accent5>
        <a:srgbClr xmlns:mc="http://schemas.openxmlformats.org/markup-compatibility/2006" xmlns:a14="http://schemas.microsoft.com/office/drawing/2010/main" val="8B5D3D" mc:Ignorable=""/>
      </a:accent5>
      <a:accent6>
        <a:srgbClr xmlns:mc="http://schemas.openxmlformats.org/markup-compatibility/2006" xmlns:a14="http://schemas.microsoft.com/office/drawing/2010/main" val="5C92B5" mc:Ignorable=""/>
      </a:accent6>
      <a:hlink>
        <a:srgbClr xmlns:mc="http://schemas.openxmlformats.org/markup-compatibility/2006" xmlns:a14="http://schemas.microsoft.com/office/drawing/2010/main" val="67AFBD" mc:Ignorable=""/>
      </a:hlink>
      <a:folHlink>
        <a:srgbClr xmlns:mc="http://schemas.openxmlformats.org/markup-compatibility/2006" xmlns:a14="http://schemas.microsoft.com/office/drawing/2010/main" val="C2A874" mc:Ignorable="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1576</TotalTime>
  <Words>2351</Words>
  <Application>Microsoft Office PowerPoint</Application>
  <PresentationFormat>On-screen Show (4:3)</PresentationFormat>
  <Paragraphs>366</Paragraphs>
  <Slides>36</Slides>
  <Notes>35</Notes>
  <HiddenSlides>15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Median</vt:lpstr>
      <vt:lpstr>PowerPoint Presentation</vt:lpstr>
      <vt:lpstr>Outline</vt:lpstr>
      <vt:lpstr>What’s the Problem?</vt:lpstr>
      <vt:lpstr>Goals</vt:lpstr>
      <vt:lpstr>Background</vt:lpstr>
      <vt:lpstr>Background</vt:lpstr>
      <vt:lpstr>Deer Infested by Ticks</vt:lpstr>
      <vt:lpstr>4-Poster System</vt:lpstr>
      <vt:lpstr>Ehrlichiosis</vt:lpstr>
      <vt:lpstr>Average annual incidence of Ehrlichiosis (caused by Ehrlichia chaffeensis) by state, 2001--2002</vt:lpstr>
      <vt:lpstr>Number of Ehrlichiosis cases in US (caused by Ehrlichia chaffeensis), 1999-2006</vt:lpstr>
      <vt:lpstr>PowerPoint Presentation</vt:lpstr>
      <vt:lpstr>Fairfield Glade Outbreak</vt:lpstr>
      <vt:lpstr>PowerPoint Presentation</vt:lpstr>
      <vt:lpstr>PowerPoint Presentation</vt:lpstr>
      <vt:lpstr>PowerPoint Presentation</vt:lpstr>
      <vt:lpstr>Monthly Lone Star Tick Rates</vt:lpstr>
      <vt:lpstr>Methods</vt:lpstr>
      <vt:lpstr>Model Coefficients and Rates</vt:lpstr>
      <vt:lpstr>Temporal Component of Model</vt:lpstr>
      <vt:lpstr>Sample Equations</vt:lpstr>
      <vt:lpstr>Sample Output</vt:lpstr>
      <vt:lpstr>Preliminary Spatial Model</vt:lpstr>
      <vt:lpstr>Feeder position affects  on-host tick survival</vt:lpstr>
      <vt:lpstr>PowerPoint Presentation</vt:lpstr>
      <vt:lpstr>PowerPoint Presentation</vt:lpstr>
      <vt:lpstr>PowerPoint Presentation</vt:lpstr>
      <vt:lpstr>Feeder position affects  on-host tick survival</vt:lpstr>
      <vt:lpstr>Economic Component</vt:lpstr>
      <vt:lpstr>Economic Component</vt:lpstr>
      <vt:lpstr>Four Scenarios - Modeled Effect of Feeder Number on %Tick Population</vt:lpstr>
      <vt:lpstr>Scenario Analysis</vt:lpstr>
      <vt:lpstr>Conclusions (continued)</vt:lpstr>
      <vt:lpstr>Conclusions</vt:lpstr>
      <vt:lpstr>Conclusions (continued)</vt:lpstr>
      <vt:lpstr>Acknowledgements</vt:lpstr>
      <vt:lpstr>Custom Show 1</vt:lpstr>
    </vt:vector>
  </TitlesOfParts>
  <Company>NIMBioS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population model of Amblyomma americanum in Tennessee</dc:title>
  <dc:creator>Twyla Benally</dc:creator>
  <cp:lastModifiedBy>Crystal Bennett</cp:lastModifiedBy>
  <cp:revision>430</cp:revision>
  <dcterms:created xsi:type="dcterms:W3CDTF">2009-06-26T14:56:18Z</dcterms:created>
  <dcterms:modified xsi:type="dcterms:W3CDTF">2010-02-20T17:01:16Z</dcterms:modified>
</cp:coreProperties>
</file>